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57" r:id="rId2"/>
    <p:sldId id="352" r:id="rId3"/>
    <p:sldId id="285" r:id="rId4"/>
    <p:sldId id="344" r:id="rId5"/>
  </p:sldIdLst>
  <p:sldSz cx="9144000" cy="6858000" type="screen4x3"/>
  <p:notesSz cx="6669088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E0E3"/>
    <a:srgbClr val="A8BDCC"/>
    <a:srgbClr val="97B0CC"/>
    <a:srgbClr val="D00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574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3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889108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8425" y="3"/>
            <a:ext cx="2889108" cy="4964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fld id="{27121F5B-4A36-42E6-9125-61A94FB2041D}" type="datetimeFigureOut">
              <a:rPr lang="nl-NL"/>
              <a:pPr/>
              <a:t>11-10-2015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88910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8425" y="9428630"/>
            <a:ext cx="2889108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fld id="{A86C6FD6-87CB-4F31-9207-E870EBD5A06A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10170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890665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8425" y="3"/>
            <a:ext cx="2889108" cy="4964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fld id="{B1627D2A-8EDA-4214-AAF3-12F9B2D6A5D4}" type="datetimeFigureOut">
              <a:rPr lang="nl-NL"/>
              <a:pPr/>
              <a:t>11-10-2015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599" y="4715113"/>
            <a:ext cx="5335893" cy="44677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3" y="9428630"/>
            <a:ext cx="2890665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8425" y="9428630"/>
            <a:ext cx="2889108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fld id="{BC6DFD6C-1DFE-4688-9729-9C26A90A28CC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2296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89A852-55CB-4E3C-9B43-B87E858485BB}" type="slidenum">
              <a:rPr lang="nl-NL">
                <a:solidFill>
                  <a:prstClr val="black"/>
                </a:solidFill>
              </a:rPr>
              <a:pPr/>
              <a:t>1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617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34" charset="-128"/>
            </a:endParaRPr>
          </a:p>
        </p:txBody>
      </p:sp>
      <p:sp>
        <p:nvSpPr>
          <p:cNvPr id="20483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E749030-D134-4CD0-9E24-8A407CE6DC91}" type="slidenum">
              <a:rPr lang="nl-NL">
                <a:solidFill>
                  <a:prstClr val="black"/>
                </a:solidFill>
              </a:rPr>
              <a:pPr/>
              <a:t>2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159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34" charset="-128"/>
            </a:endParaRPr>
          </a:p>
        </p:txBody>
      </p:sp>
      <p:sp>
        <p:nvSpPr>
          <p:cNvPr id="43011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EFE2B82-1F6E-47B9-B464-856EEE2DA3BE}" type="slidenum">
              <a:rPr lang="nl-NL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41472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DFD6C-1DFE-4688-9729-9C26A90A28CC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0338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black">
          <a:xfrm>
            <a:off x="828000" y="1260373"/>
            <a:ext cx="7630616" cy="1379539"/>
          </a:xfrm>
        </p:spPr>
        <p:txBody>
          <a:bodyPr anchor="t">
            <a:noAutofit/>
          </a:bodyPr>
          <a:lstStyle>
            <a:lvl1pPr algn="l">
              <a:lnSpc>
                <a:spcPts val="5100"/>
              </a:lnSpc>
              <a:defRPr sz="42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 bwMode="black">
          <a:xfrm>
            <a:off x="828000" y="3094838"/>
            <a:ext cx="6400800" cy="1752600"/>
          </a:xfrm>
        </p:spPr>
        <p:txBody>
          <a:bodyPr>
            <a:noAutofit/>
          </a:bodyPr>
          <a:lstStyle>
            <a:lvl1pPr marL="0" indent="0" algn="l">
              <a:lnSpc>
                <a:spcPts val="4000"/>
              </a:lnSpc>
              <a:buNone/>
              <a:defRPr sz="34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500563" y="6186488"/>
            <a:ext cx="1871662" cy="365125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fld id="{7447743E-6ADA-47C9-98F4-500F704F7F88}" type="datetime4">
              <a:rPr lang="en-US"/>
              <a:pPr/>
              <a:t>October 11, 2015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403350" y="6186488"/>
            <a:ext cx="2895600" cy="365125"/>
          </a:xfrm>
        </p:spPr>
        <p:txBody>
          <a:bodyPr anchorCtr="0">
            <a:noAutofit/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28675" y="6186488"/>
            <a:ext cx="514350" cy="365125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fld id="{9BECB8B5-7B96-4ADE-9BC1-AB80F625189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fld id="{6679F0AF-1811-4E44-922A-4513525A6B3E}" type="datetime4">
              <a:rPr lang="en-US"/>
              <a:pPr/>
              <a:t>October 11, 2015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anchorCtr="0">
            <a:noAutofit/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fld id="{ECA429A8-A2CC-4632-BBAF-A4924C12746B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28000" y="1349394"/>
            <a:ext cx="3852000" cy="4320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860032" y="1349394"/>
            <a:ext cx="3852000" cy="4320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C2BA40-08F2-401F-A73E-19B947C2FCCC}" type="datetime4">
              <a:rPr lang="en-US"/>
              <a:pPr/>
              <a:t>October 11, 2015</a:t>
            </a:fld>
            <a:endParaRPr lang="en-US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E0D7F3-A857-4E11-8BA7-3972C3E91EB0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D2EC98-0430-44B8-9C7C-300A52C14E60}" type="datetime4">
              <a:rPr lang="en-US"/>
              <a:pPr/>
              <a:t>October 11, 2015</a:t>
            </a:fld>
            <a:endParaRPr lang="en-US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A3533-997E-4965-A2EC-B75AB2870D96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7FA41F-1FE7-4DDA-A6F2-CA5F63523460}" type="datetime4">
              <a:rPr lang="en-US"/>
              <a:pPr/>
              <a:t>October 11, 2015</a:t>
            </a:fld>
            <a:endParaRPr lang="en-US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1F6E0E-95A0-49CF-BE6B-31774E404A59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black">
          <a:xfrm>
            <a:off x="828675" y="179388"/>
            <a:ext cx="7920038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black">
          <a:xfrm>
            <a:off x="828675" y="1339850"/>
            <a:ext cx="7920038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de modelstijlen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4500563" y="6129338"/>
            <a:ext cx="1871662" cy="365125"/>
          </a:xfrm>
          <a:prstGeom prst="rect">
            <a:avLst/>
          </a:prstGeom>
        </p:spPr>
        <p:txBody>
          <a:bodyPr vert="horz" wrap="square" lIns="72000" tIns="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cs typeface="Arial" pitchFamily="34" charset="0"/>
              </a:defRPr>
            </a:lvl1pPr>
          </a:lstStyle>
          <a:p>
            <a:fld id="{19BC7A28-E397-4799-B706-DB28FD6643C8}" type="datetime4">
              <a:rPr lang="en-US"/>
              <a:pPr/>
              <a:t>October 11, 2015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1403350" y="6129338"/>
            <a:ext cx="2895600" cy="365125"/>
          </a:xfrm>
          <a:prstGeom prst="rect">
            <a:avLst/>
          </a:prstGeom>
        </p:spPr>
        <p:txBody>
          <a:bodyPr vert="horz" lIns="72000" tIns="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8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28675" y="6129338"/>
            <a:ext cx="514350" cy="365125"/>
          </a:xfrm>
          <a:prstGeom prst="rect">
            <a:avLst/>
          </a:prstGeom>
        </p:spPr>
        <p:txBody>
          <a:bodyPr vert="horz" wrap="square" lIns="72000" tIns="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>
                <a:cs typeface="Arial" pitchFamily="34" charset="0"/>
              </a:defRPr>
            </a:lvl1pPr>
          </a:lstStyle>
          <a:p>
            <a:fld id="{E27CA152-9558-4C85-A70D-459CF8465FF9}" type="slidenum">
              <a:rPr lang="en-US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2" r:id="rId3"/>
    <p:sldLayoutId id="2147483743" r:id="rId4"/>
    <p:sldLayoutId id="2147483744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accent2"/>
          </a:solidFill>
          <a:latin typeface="Arial" pitchFamily="34" charset="0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pitchFamily="34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lnSpc>
          <a:spcPts val="2200"/>
        </a:lnSpc>
        <a:spcBef>
          <a:spcPct val="0"/>
        </a:spcBef>
        <a:spcAft>
          <a:spcPts val="1700"/>
        </a:spcAft>
        <a:buFont typeface="Arial" pitchFamily="34" charset="0"/>
        <a:defRPr kern="1200">
          <a:solidFill>
            <a:schemeClr val="tx1"/>
          </a:solidFill>
          <a:latin typeface="Arial" pitchFamily="34" charset="0"/>
          <a:ea typeface="ＭＳ Ｐゴシック" charset="0"/>
          <a:cs typeface="ＭＳ Ｐゴシック" charset="0"/>
        </a:defRPr>
      </a:lvl1pPr>
      <a:lvl2pPr marL="269875" indent="-269875" algn="l" rtl="0" eaLnBrk="0" fontAlgn="base" hangingPunct="0">
        <a:lnSpc>
          <a:spcPts val="2200"/>
        </a:lnSpc>
        <a:spcBef>
          <a:spcPct val="0"/>
        </a:spcBef>
        <a:spcAft>
          <a:spcPts val="1700"/>
        </a:spcAft>
        <a:buClr>
          <a:schemeClr val="accent2"/>
        </a:buClr>
        <a:buFont typeface="Arial" pitchFamily="34" charset="0"/>
        <a:buChar char="•"/>
        <a:tabLst>
          <a:tab pos="269875" algn="l"/>
        </a:tabLst>
        <a:defRPr kern="1200">
          <a:solidFill>
            <a:schemeClr val="tx1"/>
          </a:solidFill>
          <a:latin typeface="Arial" pitchFamily="34" charset="0"/>
          <a:ea typeface="ＭＳ Ｐゴシック" charset="0"/>
          <a:cs typeface="+mn-cs"/>
        </a:defRPr>
      </a:lvl2pPr>
      <a:lvl3pPr marL="539750" indent="-269875" algn="l" rtl="0" eaLnBrk="0" fontAlgn="base" hangingPunct="0">
        <a:lnSpc>
          <a:spcPts val="2200"/>
        </a:lnSpc>
        <a:spcBef>
          <a:spcPct val="0"/>
        </a:spcBef>
        <a:spcAft>
          <a:spcPts val="1700"/>
        </a:spcAft>
        <a:buClr>
          <a:schemeClr val="accent2"/>
        </a:buClr>
        <a:buFont typeface="Arial" pitchFamily="34" charset="0"/>
        <a:buChar char="–"/>
        <a:tabLst>
          <a:tab pos="539750" algn="l"/>
        </a:tabLst>
        <a:defRPr kern="1200">
          <a:solidFill>
            <a:schemeClr val="tx1"/>
          </a:solidFill>
          <a:latin typeface="Arial" pitchFamily="34" charset="0"/>
          <a:ea typeface="ＭＳ Ｐゴシック" charset="0"/>
          <a:cs typeface="+mn-cs"/>
        </a:defRPr>
      </a:lvl3pPr>
      <a:lvl4pPr marL="809625" indent="-269875" algn="l" rtl="0" eaLnBrk="0" fontAlgn="base" hangingPunct="0">
        <a:lnSpc>
          <a:spcPts val="2200"/>
        </a:lnSpc>
        <a:spcBef>
          <a:spcPct val="0"/>
        </a:spcBef>
        <a:spcAft>
          <a:spcPts val="1700"/>
        </a:spcAft>
        <a:buFont typeface="Arial" pitchFamily="34" charset="0"/>
        <a:buChar char="•"/>
        <a:tabLst>
          <a:tab pos="809625" algn="l"/>
        </a:tabLst>
        <a:defRPr kern="1200">
          <a:solidFill>
            <a:schemeClr val="tx1"/>
          </a:solidFill>
          <a:latin typeface="Arial" pitchFamily="34" charset="0"/>
          <a:ea typeface="ＭＳ Ｐゴシック" charset="0"/>
          <a:cs typeface="+mn-cs"/>
        </a:defRPr>
      </a:lvl4pPr>
      <a:lvl5pPr marL="1079500" indent="-269875" algn="l" rtl="0" eaLnBrk="0" fontAlgn="base" hangingPunct="0">
        <a:lnSpc>
          <a:spcPts val="2200"/>
        </a:lnSpc>
        <a:spcBef>
          <a:spcPct val="0"/>
        </a:spcBef>
        <a:spcAft>
          <a:spcPts val="1700"/>
        </a:spcAft>
        <a:buFont typeface="Arial" pitchFamily="34" charset="0"/>
        <a:buChar char="–"/>
        <a:tabLst>
          <a:tab pos="1349375" algn="l"/>
        </a:tabLst>
        <a:defRPr kern="1200">
          <a:solidFill>
            <a:schemeClr val="tx1"/>
          </a:solidFill>
          <a:latin typeface="Arial" pitchFamily="34" charset="0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47259" y="223044"/>
            <a:ext cx="7416675" cy="850900"/>
          </a:xfrm>
        </p:spPr>
        <p:txBody>
          <a:bodyPr/>
          <a:lstStyle/>
          <a:p>
            <a:pPr eaLnBrk="1" hangingPunct="1">
              <a:defRPr/>
            </a:pPr>
            <a:r>
              <a:rPr lang="nl-NL" b="1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   Cancer Outlook</a:t>
            </a:r>
            <a:endParaRPr lang="nl-NL" b="1" dirty="0">
              <a:solidFill>
                <a:schemeClr val="tx2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5362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828675" y="6376988"/>
            <a:ext cx="51435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B9C1286-F150-469D-A393-3FBBD417634A}" type="slidenum">
              <a:rPr lang="en-US">
                <a:solidFill>
                  <a:srgbClr val="002F60"/>
                </a:solidFill>
              </a:rPr>
              <a:pPr/>
              <a:t>1</a:t>
            </a:fld>
            <a:endParaRPr lang="en-US" dirty="0">
              <a:solidFill>
                <a:srgbClr val="002F60"/>
              </a:solidFill>
            </a:endParaRPr>
          </a:p>
        </p:txBody>
      </p:sp>
      <p:pic>
        <p:nvPicPr>
          <p:cNvPr id="15363" name="Picture 3" descr="aglaia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404813"/>
            <a:ext cx="503238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95288" y="1125538"/>
            <a:ext cx="2952750" cy="358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67744" y="6021288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err="1" smtClean="0">
                <a:solidFill>
                  <a:srgbClr val="002060"/>
                </a:solidFill>
                <a:latin typeface="Calibri"/>
              </a:rPr>
              <a:t>Source</a:t>
            </a:r>
            <a:r>
              <a:rPr lang="nl-NL" sz="1200" dirty="0" smtClean="0">
                <a:solidFill>
                  <a:srgbClr val="002060"/>
                </a:solidFill>
                <a:latin typeface="Calibri"/>
              </a:rPr>
              <a:t>: AACR </a:t>
            </a:r>
            <a:r>
              <a:rPr lang="nl-NL" sz="1200" dirty="0" err="1" smtClean="0">
                <a:solidFill>
                  <a:srgbClr val="002060"/>
                </a:solidFill>
                <a:latin typeface="Calibri"/>
              </a:rPr>
              <a:t>Cancer</a:t>
            </a:r>
            <a:r>
              <a:rPr lang="nl-NL" sz="1200" dirty="0" smtClean="0">
                <a:solidFill>
                  <a:srgbClr val="002060"/>
                </a:solidFill>
                <a:latin typeface="Calibri"/>
              </a:rPr>
              <a:t> </a:t>
            </a:r>
            <a:r>
              <a:rPr lang="nl-NL" sz="1200" dirty="0" err="1" smtClean="0">
                <a:solidFill>
                  <a:srgbClr val="002060"/>
                </a:solidFill>
                <a:latin typeface="Calibri"/>
              </a:rPr>
              <a:t>Progress</a:t>
            </a:r>
            <a:r>
              <a:rPr lang="nl-NL" sz="1200" dirty="0" smtClean="0">
                <a:solidFill>
                  <a:srgbClr val="002060"/>
                </a:solidFill>
                <a:latin typeface="Calibri"/>
              </a:rPr>
              <a:t> Report 2014</a:t>
            </a:r>
          </a:p>
          <a:p>
            <a:endParaRPr lang="nl-NL" sz="1200" dirty="0">
              <a:solidFill>
                <a:srgbClr val="002F60"/>
              </a:solidFill>
              <a:latin typeface="Calibri"/>
            </a:endParaRPr>
          </a:p>
        </p:txBody>
      </p:sp>
      <p:pic>
        <p:nvPicPr>
          <p:cNvPr id="10" name="Picture 9" descr="Captur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1700808"/>
            <a:ext cx="3277058" cy="3439005"/>
          </a:xfrm>
          <a:prstGeom prst="rect">
            <a:avLst/>
          </a:prstGeom>
        </p:spPr>
      </p:pic>
      <p:sp>
        <p:nvSpPr>
          <p:cNvPr id="9" name="Tijdelijke aanduiding voor inhoud 2"/>
          <p:cNvSpPr>
            <a:spLocks noGrp="1"/>
          </p:cNvSpPr>
          <p:nvPr>
            <p:ph idx="1"/>
          </p:nvPr>
        </p:nvSpPr>
        <p:spPr>
          <a:xfrm>
            <a:off x="4427984" y="1916832"/>
            <a:ext cx="4608512" cy="3096344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GB" sz="2200" dirty="0" smtClean="0">
                <a:latin typeface="+mj-lt"/>
              </a:rPr>
              <a:t> </a:t>
            </a:r>
            <a:r>
              <a:rPr lang="en-GB" sz="2200" dirty="0">
                <a:latin typeface="+mj-lt"/>
              </a:rPr>
              <a:t>G</a:t>
            </a:r>
            <a:r>
              <a:rPr lang="en-GB" sz="2200" dirty="0" smtClean="0">
                <a:latin typeface="+mj-lt"/>
              </a:rPr>
              <a:t>rowing cancer incidence has</a:t>
            </a:r>
          </a:p>
          <a:p>
            <a:pPr marL="0" indent="0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GB" sz="2200" dirty="0">
                <a:latin typeface="+mj-lt"/>
              </a:rPr>
              <a:t>s</a:t>
            </a:r>
            <a:r>
              <a:rPr lang="en-GB" sz="2200" dirty="0" smtClean="0">
                <a:latin typeface="+mj-lt"/>
              </a:rPr>
              <a:t>evere impact:</a:t>
            </a:r>
          </a:p>
          <a:p>
            <a:pPr marL="985838" lvl="4" indent="-249238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/>
            </a:pPr>
            <a:r>
              <a:rPr lang="en-GB" sz="2200" dirty="0" smtClean="0">
                <a:latin typeface="+mj-lt"/>
              </a:rPr>
              <a:t>On the patient</a:t>
            </a:r>
          </a:p>
          <a:p>
            <a:pPr marL="985838" lvl="4" indent="-249238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/>
            </a:pPr>
            <a:r>
              <a:rPr lang="en-GB" sz="2200" dirty="0" smtClean="0">
                <a:latin typeface="+mj-lt"/>
              </a:rPr>
              <a:t>On family and friends</a:t>
            </a:r>
          </a:p>
          <a:p>
            <a:pPr marL="985838" lvl="4" indent="-249238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/>
            </a:pPr>
            <a:r>
              <a:rPr lang="en-GB" sz="2200" dirty="0" smtClean="0">
                <a:latin typeface="+mj-lt"/>
              </a:rPr>
              <a:t>In the work place</a:t>
            </a:r>
          </a:p>
          <a:p>
            <a:pPr marL="985838" lvl="4" indent="-249238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/>
            </a:pPr>
            <a:r>
              <a:rPr lang="en-GB" sz="2200" dirty="0" smtClean="0">
                <a:latin typeface="+mj-lt"/>
              </a:rPr>
              <a:t>On increasing health care cost</a:t>
            </a:r>
          </a:p>
          <a:p>
            <a:pPr marL="985838" lvl="4" indent="-249238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/>
            </a:pPr>
            <a:r>
              <a:rPr lang="en-GB" sz="2200" dirty="0" smtClean="0">
                <a:latin typeface="+mj-lt"/>
              </a:rPr>
              <a:t>On the economy </a:t>
            </a:r>
          </a:p>
          <a:p>
            <a:pPr marL="736600" lvl="4" indent="0" ea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endParaRPr lang="en-GB" sz="2200" dirty="0" smtClean="0">
              <a:latin typeface="+mj-lt"/>
            </a:endParaRPr>
          </a:p>
          <a:p>
            <a:pPr marL="0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/>
            </a:pPr>
            <a:endParaRPr lang="en-GB" sz="2200" dirty="0" smtClean="0">
              <a:latin typeface="+mj-lt"/>
            </a:endParaRPr>
          </a:p>
          <a:p>
            <a:pPr marL="0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GB" sz="2200" dirty="0" smtClean="0">
              <a:latin typeface="+mj-lt"/>
            </a:endParaRPr>
          </a:p>
          <a:p>
            <a:endParaRPr lang="en-GB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6814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4" y="1124744"/>
            <a:ext cx="9133996" cy="5733256"/>
          </a:xfrm>
          <a:prstGeom prst="rect">
            <a:avLst/>
          </a:prstGeom>
        </p:spPr>
      </p:pic>
      <p:pic>
        <p:nvPicPr>
          <p:cNvPr id="19459" name="Picture 3" descr="aglaia-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14" y="404813"/>
            <a:ext cx="503238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el 1"/>
          <p:cNvSpPr txBox="1">
            <a:spLocks/>
          </p:cNvSpPr>
          <p:nvPr/>
        </p:nvSpPr>
        <p:spPr bwMode="black">
          <a:xfrm>
            <a:off x="945152" y="225972"/>
            <a:ext cx="7620587" cy="850900"/>
          </a:xfrm>
          <a:prstGeom prst="rect">
            <a:avLst/>
          </a:prstGeom>
          <a:noFill/>
          <a:ln>
            <a:noFill/>
          </a:ln>
          <a:extLst/>
        </p:spPr>
        <p:txBody>
          <a:bodyPr lIns="72000" tIns="0" rIns="0" bIns="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accent2"/>
                </a:solidFill>
                <a:latin typeface="Arial" pitchFamily="34" charset="0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Arial" pitchFamily="34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Arial" pitchFamily="34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Arial" pitchFamily="34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Arial" pitchFamily="34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tabLst>
                <a:tab pos="266700" algn="l"/>
              </a:tabLst>
              <a:defRPr/>
            </a:pPr>
            <a:r>
              <a:rPr lang="en-US" b="1" dirty="0" smtClean="0">
                <a:solidFill>
                  <a:srgbClr val="002F60"/>
                </a:solidFill>
                <a:latin typeface="Calibri"/>
              </a:rPr>
              <a:t>   Aglaia Bridges the Gap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76502" y="1268760"/>
            <a:ext cx="2764500" cy="9541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  <a:latin typeface="Calibri"/>
              </a:rPr>
              <a:t>Availability </a:t>
            </a:r>
            <a:r>
              <a:rPr lang="en-US" dirty="0" smtClean="0">
                <a:solidFill>
                  <a:srgbClr val="FF0000"/>
                </a:solidFill>
                <a:latin typeface="Calibri"/>
              </a:rPr>
              <a:t> </a:t>
            </a:r>
          </a:p>
          <a:p>
            <a:pPr algn="ctr"/>
            <a:r>
              <a:rPr lang="en-US" dirty="0" smtClean="0">
                <a:solidFill>
                  <a:srgbClr val="002F60"/>
                </a:solidFill>
                <a:latin typeface="Calibri"/>
              </a:rPr>
              <a:t> </a:t>
            </a:r>
            <a:r>
              <a:rPr lang="en-US" dirty="0">
                <a:solidFill>
                  <a:srgbClr val="002F60"/>
                </a:solidFill>
                <a:latin typeface="Calibri"/>
              </a:rPr>
              <a:t>of </a:t>
            </a:r>
            <a:endParaRPr lang="en-US" dirty="0" smtClean="0">
              <a:solidFill>
                <a:srgbClr val="002F60"/>
              </a:solidFill>
              <a:latin typeface="Calibri"/>
            </a:endParaRPr>
          </a:p>
          <a:p>
            <a:pPr algn="ctr"/>
            <a:r>
              <a:rPr lang="en-US" dirty="0">
                <a:solidFill>
                  <a:srgbClr val="002F60"/>
                </a:solidFill>
                <a:latin typeface="Calibri"/>
              </a:rPr>
              <a:t>B</a:t>
            </a:r>
            <a:r>
              <a:rPr lang="en-US" dirty="0" smtClean="0">
                <a:solidFill>
                  <a:srgbClr val="002F60"/>
                </a:solidFill>
                <a:latin typeface="Calibri"/>
              </a:rPr>
              <a:t>reak-through </a:t>
            </a:r>
            <a:r>
              <a:rPr lang="en-US" dirty="0">
                <a:solidFill>
                  <a:srgbClr val="002F60"/>
                </a:solidFill>
                <a:latin typeface="Calibri"/>
              </a:rPr>
              <a:t>technologies</a:t>
            </a:r>
          </a:p>
        </p:txBody>
      </p:sp>
      <p:sp>
        <p:nvSpPr>
          <p:cNvPr id="2" name="Rectangle 1"/>
          <p:cNvSpPr/>
          <p:nvPr/>
        </p:nvSpPr>
        <p:spPr>
          <a:xfrm>
            <a:off x="176502" y="3973076"/>
            <a:ext cx="2694285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ct val="20000"/>
              </a:spcBef>
              <a:tabLst>
                <a:tab pos="268288" algn="l"/>
              </a:tabLst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Calibri"/>
              </a:rPr>
              <a:t>Universities &amp; start-ups</a:t>
            </a:r>
          </a:p>
          <a:p>
            <a:pPr>
              <a:lnSpc>
                <a:spcPct val="110000"/>
              </a:lnSpc>
              <a:spcBef>
                <a:spcPct val="20000"/>
              </a:spcBef>
              <a:tabLst>
                <a:tab pos="268288" algn="l"/>
              </a:tabLst>
              <a:defRPr/>
            </a:pPr>
            <a:r>
              <a:rPr lang="nl-NL" sz="1600" dirty="0" smtClean="0">
                <a:solidFill>
                  <a:srgbClr val="002F60"/>
                </a:solidFill>
                <a:latin typeface="Calibri"/>
              </a:rPr>
              <a:t>Missing:</a:t>
            </a:r>
            <a:endParaRPr lang="en-US" sz="1600" dirty="0">
              <a:solidFill>
                <a:srgbClr val="002F60"/>
              </a:solidFill>
              <a:latin typeface="Calibri"/>
            </a:endParaRPr>
          </a:p>
          <a:p>
            <a:pPr marL="176213" indent="-176213">
              <a:lnSpc>
                <a:spcPct val="110000"/>
              </a:lnSpc>
              <a:spcBef>
                <a:spcPct val="20000"/>
              </a:spcBef>
              <a:buFontTx/>
              <a:buBlip>
                <a:blip r:embed="rId5"/>
              </a:buBlip>
              <a:tabLst>
                <a:tab pos="268288" algn="l"/>
              </a:tabLst>
              <a:defRPr/>
            </a:pPr>
            <a:r>
              <a:rPr lang="en-US" sz="1600" dirty="0" smtClean="0">
                <a:solidFill>
                  <a:srgbClr val="002F60"/>
                </a:solidFill>
                <a:latin typeface="Calibri"/>
              </a:rPr>
              <a:t>Drug development and business </a:t>
            </a:r>
            <a:r>
              <a:rPr lang="en-US" sz="1600" dirty="0">
                <a:solidFill>
                  <a:srgbClr val="002F60"/>
                </a:solidFill>
                <a:latin typeface="Calibri"/>
              </a:rPr>
              <a:t>expertise </a:t>
            </a:r>
            <a:endParaRPr lang="en-US" sz="1600" dirty="0" smtClean="0">
              <a:solidFill>
                <a:srgbClr val="002F60"/>
              </a:solidFill>
              <a:latin typeface="Calibri"/>
            </a:endParaRPr>
          </a:p>
          <a:p>
            <a:pPr marL="176213" indent="-176213">
              <a:lnSpc>
                <a:spcPct val="110000"/>
              </a:lnSpc>
              <a:spcBef>
                <a:spcPct val="20000"/>
              </a:spcBef>
              <a:buFontTx/>
              <a:buBlip>
                <a:blip r:embed="rId5"/>
              </a:buBlip>
              <a:tabLst>
                <a:tab pos="268288" algn="l"/>
              </a:tabLst>
              <a:defRPr/>
            </a:pPr>
            <a:r>
              <a:rPr lang="en-US" sz="1600" dirty="0">
                <a:solidFill>
                  <a:srgbClr val="002F60"/>
                </a:solidFill>
                <a:latin typeface="Calibri"/>
              </a:rPr>
              <a:t>C</a:t>
            </a:r>
            <a:r>
              <a:rPr lang="en-US" sz="1600" dirty="0" smtClean="0">
                <a:solidFill>
                  <a:srgbClr val="002F60"/>
                </a:solidFill>
                <a:latin typeface="Calibri"/>
              </a:rPr>
              <a:t>apital</a:t>
            </a:r>
            <a:endParaRPr lang="en-US" sz="1600" dirty="0">
              <a:solidFill>
                <a:srgbClr val="002F60"/>
              </a:solidFill>
              <a:latin typeface="Calibri"/>
            </a:endParaRPr>
          </a:p>
        </p:txBody>
      </p:sp>
      <p:sp>
        <p:nvSpPr>
          <p:cNvPr id="20" name="Rectangle 26"/>
          <p:cNvSpPr/>
          <p:nvPr/>
        </p:nvSpPr>
        <p:spPr>
          <a:xfrm>
            <a:off x="6156176" y="1268760"/>
            <a:ext cx="2652035" cy="95410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  <a:latin typeface="Calibri"/>
              </a:rPr>
              <a:t>Demand  </a:t>
            </a:r>
          </a:p>
          <a:p>
            <a:pPr algn="ctr"/>
            <a:r>
              <a:rPr lang="en-US" dirty="0" smtClean="0">
                <a:solidFill>
                  <a:srgbClr val="002F60"/>
                </a:solidFill>
                <a:latin typeface="Calibri"/>
              </a:rPr>
              <a:t>for</a:t>
            </a:r>
          </a:p>
          <a:p>
            <a:pPr algn="ctr"/>
            <a:r>
              <a:rPr lang="en-US" dirty="0" smtClean="0">
                <a:solidFill>
                  <a:srgbClr val="002F60"/>
                </a:solidFill>
                <a:latin typeface="Calibri"/>
              </a:rPr>
              <a:t>Innovative Products</a:t>
            </a:r>
            <a:endParaRPr lang="en-US" dirty="0">
              <a:solidFill>
                <a:srgbClr val="002F60"/>
              </a:solidFill>
              <a:latin typeface="Calibri"/>
            </a:endParaRPr>
          </a:p>
        </p:txBody>
      </p:sp>
      <p:sp>
        <p:nvSpPr>
          <p:cNvPr id="21" name="Rectangle 1"/>
          <p:cNvSpPr/>
          <p:nvPr/>
        </p:nvSpPr>
        <p:spPr>
          <a:xfrm>
            <a:off x="6817924" y="4005064"/>
            <a:ext cx="1990288" cy="1932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ct val="20000"/>
              </a:spcBef>
              <a:tabLst>
                <a:tab pos="268288" algn="l"/>
              </a:tabLst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Calibri"/>
              </a:rPr>
              <a:t>Pharma</a:t>
            </a:r>
          </a:p>
          <a:p>
            <a:pPr>
              <a:lnSpc>
                <a:spcPct val="110000"/>
              </a:lnSpc>
              <a:spcBef>
                <a:spcPct val="20000"/>
              </a:spcBef>
              <a:tabLst>
                <a:tab pos="268288" algn="l"/>
              </a:tabLst>
              <a:defRPr/>
            </a:pPr>
            <a:r>
              <a:rPr lang="nl-NL" sz="1600" dirty="0" smtClean="0">
                <a:solidFill>
                  <a:srgbClr val="002F60"/>
                </a:solidFill>
                <a:latin typeface="Calibri"/>
              </a:rPr>
              <a:t>Missing:</a:t>
            </a:r>
            <a:endParaRPr lang="en-US" sz="1600" dirty="0" smtClean="0">
              <a:solidFill>
                <a:srgbClr val="002F60"/>
              </a:solidFill>
              <a:latin typeface="Calibri"/>
            </a:endParaRPr>
          </a:p>
          <a:p>
            <a:pPr marL="176213" indent="-176213">
              <a:lnSpc>
                <a:spcPct val="110000"/>
              </a:lnSpc>
              <a:spcBef>
                <a:spcPct val="20000"/>
              </a:spcBef>
              <a:buFontTx/>
              <a:buBlip>
                <a:blip r:embed="rId5"/>
              </a:buBlip>
              <a:tabLst>
                <a:tab pos="268288" algn="l"/>
              </a:tabLst>
              <a:defRPr/>
            </a:pPr>
            <a:r>
              <a:rPr lang="en-US" sz="1600" dirty="0" smtClean="0">
                <a:solidFill>
                  <a:srgbClr val="002F60"/>
                </a:solidFill>
                <a:latin typeface="Calibri"/>
              </a:rPr>
              <a:t>Access to early stage technologies</a:t>
            </a:r>
          </a:p>
          <a:p>
            <a:pPr marL="176213" indent="-176213">
              <a:lnSpc>
                <a:spcPct val="110000"/>
              </a:lnSpc>
              <a:spcBef>
                <a:spcPct val="20000"/>
              </a:spcBef>
              <a:buFontTx/>
              <a:buBlip>
                <a:blip r:embed="rId5"/>
              </a:buBlip>
              <a:tabLst>
                <a:tab pos="268288" algn="l"/>
              </a:tabLst>
              <a:defRPr/>
            </a:pPr>
            <a:r>
              <a:rPr lang="en-US" sz="1600" dirty="0" smtClean="0">
                <a:solidFill>
                  <a:srgbClr val="002F60"/>
                </a:solidFill>
                <a:latin typeface="Calibri"/>
              </a:rPr>
              <a:t>R&amp;D collaborations with universities</a:t>
            </a:r>
            <a:endParaRPr lang="en-US" sz="1600" dirty="0">
              <a:solidFill>
                <a:srgbClr val="002F60"/>
              </a:solidFill>
              <a:latin typeface="Calibri"/>
            </a:endParaRPr>
          </a:p>
        </p:txBody>
      </p:sp>
      <p:sp>
        <p:nvSpPr>
          <p:cNvPr id="24" name="Rectangle 26"/>
          <p:cNvSpPr/>
          <p:nvPr/>
        </p:nvSpPr>
        <p:spPr>
          <a:xfrm>
            <a:off x="3206575" y="3501008"/>
            <a:ext cx="2764500" cy="273305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  <a:latin typeface="Calibri"/>
              </a:rPr>
              <a:t>Aglaia</a:t>
            </a:r>
          </a:p>
          <a:p>
            <a:pPr marL="176213" indent="-176213">
              <a:lnSpc>
                <a:spcPct val="110000"/>
              </a:lnSpc>
              <a:spcBef>
                <a:spcPct val="20000"/>
              </a:spcBef>
              <a:buFontTx/>
              <a:buBlip>
                <a:blip r:embed="rId5"/>
              </a:buBlip>
              <a:tabLst>
                <a:tab pos="268288" algn="l"/>
              </a:tabLst>
              <a:defRPr/>
            </a:pPr>
            <a:r>
              <a:rPr lang="en-US" dirty="0" smtClean="0">
                <a:solidFill>
                  <a:srgbClr val="002F60"/>
                </a:solidFill>
                <a:latin typeface="Calibri"/>
              </a:rPr>
              <a:t>Invests in discovery and early development</a:t>
            </a:r>
            <a:endParaRPr lang="en-US" dirty="0">
              <a:solidFill>
                <a:srgbClr val="002F60"/>
              </a:solidFill>
              <a:latin typeface="Calibri"/>
            </a:endParaRPr>
          </a:p>
          <a:p>
            <a:pPr marL="176213" indent="-176213">
              <a:lnSpc>
                <a:spcPct val="110000"/>
              </a:lnSpc>
              <a:spcBef>
                <a:spcPct val="20000"/>
              </a:spcBef>
              <a:buFontTx/>
              <a:buBlip>
                <a:blip r:embed="rId5"/>
              </a:buBlip>
              <a:tabLst>
                <a:tab pos="268288" algn="l"/>
              </a:tabLst>
              <a:defRPr/>
            </a:pPr>
            <a:r>
              <a:rPr lang="en-US" dirty="0" smtClean="0">
                <a:solidFill>
                  <a:srgbClr val="002F60"/>
                </a:solidFill>
                <a:latin typeface="Calibri"/>
              </a:rPr>
              <a:t>Know-how, experience and network to translate technology into products</a:t>
            </a:r>
          </a:p>
          <a:p>
            <a:pPr marL="176213" indent="-176213">
              <a:lnSpc>
                <a:spcPct val="110000"/>
              </a:lnSpc>
              <a:spcBef>
                <a:spcPct val="20000"/>
              </a:spcBef>
              <a:buFontTx/>
              <a:buBlip>
                <a:blip r:embed="rId5"/>
              </a:buBlip>
              <a:tabLst>
                <a:tab pos="268288" algn="l"/>
              </a:tabLst>
              <a:defRPr/>
            </a:pPr>
            <a:r>
              <a:rPr lang="nl-NL" dirty="0" err="1" smtClean="0">
                <a:solidFill>
                  <a:srgbClr val="002F60"/>
                </a:solidFill>
                <a:latin typeface="Calibri"/>
              </a:rPr>
              <a:t>Hands-on</a:t>
            </a:r>
            <a:r>
              <a:rPr lang="nl-NL" dirty="0" smtClean="0">
                <a:solidFill>
                  <a:srgbClr val="002F60"/>
                </a:solidFill>
                <a:latin typeface="Calibri"/>
              </a:rPr>
              <a:t> </a:t>
            </a:r>
            <a:r>
              <a:rPr lang="nl-NL" dirty="0" err="1" smtClean="0">
                <a:solidFill>
                  <a:srgbClr val="002F60"/>
                </a:solidFill>
                <a:latin typeface="Calibri"/>
              </a:rPr>
              <a:t>involvement</a:t>
            </a:r>
            <a:endParaRPr lang="en-US" dirty="0">
              <a:solidFill>
                <a:srgbClr val="002F60"/>
              </a:solidFill>
              <a:latin typeface="Calibri"/>
            </a:endParaRPr>
          </a:p>
          <a:p>
            <a:endParaRPr lang="en-US" dirty="0" smtClean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3" name="PIJL-RECHTS 2"/>
          <p:cNvSpPr/>
          <p:nvPr/>
        </p:nvSpPr>
        <p:spPr>
          <a:xfrm>
            <a:off x="2650835" y="4822541"/>
            <a:ext cx="432048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PIJL-RECHTS 10"/>
          <p:cNvSpPr/>
          <p:nvPr/>
        </p:nvSpPr>
        <p:spPr>
          <a:xfrm>
            <a:off x="6125403" y="4802163"/>
            <a:ext cx="432048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PIJL-RECHTS 11"/>
          <p:cNvSpPr/>
          <p:nvPr/>
        </p:nvSpPr>
        <p:spPr>
          <a:xfrm>
            <a:off x="3206576" y="1700808"/>
            <a:ext cx="2764500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71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8774" y="223044"/>
            <a:ext cx="7920037" cy="8509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b="1" dirty="0">
                <a:latin typeface="+mn-lt"/>
                <a:ea typeface="+mj-ea"/>
                <a:cs typeface="+mj-cs"/>
              </a:rPr>
              <a:t> </a:t>
            </a:r>
            <a:r>
              <a:rPr lang="nl-NL" b="1" dirty="0" smtClean="0">
                <a:latin typeface="+mn-lt"/>
                <a:ea typeface="+mj-ea"/>
                <a:cs typeface="+mj-cs"/>
              </a:rPr>
              <a:t>  </a:t>
            </a:r>
            <a:r>
              <a:rPr lang="nl-NL" b="1" dirty="0" smtClean="0">
                <a:solidFill>
                  <a:srgbClr val="002060"/>
                </a:solidFill>
                <a:latin typeface="+mn-lt"/>
                <a:ea typeface="+mj-ea"/>
                <a:cs typeface="+mj-cs"/>
              </a:rPr>
              <a:t>Best Practices and lessons learned</a:t>
            </a:r>
            <a:endParaRPr lang="nl-NL" sz="2800" b="1" dirty="0">
              <a:solidFill>
                <a:srgbClr val="00206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39750" y="1614488"/>
            <a:ext cx="4104258" cy="4143375"/>
          </a:xfrm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marL="0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Blip>
                <a:blip r:embed="rId3"/>
              </a:buBlip>
              <a:defRPr/>
            </a:pPr>
            <a:r>
              <a:rPr lang="nl-NL" sz="2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</a:t>
            </a:r>
            <a:r>
              <a:rPr lang="nl-NL" sz="2200" dirty="0" err="1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Hands-on</a:t>
            </a:r>
            <a:r>
              <a:rPr lang="nl-NL" sz="2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approach</a:t>
            </a:r>
          </a:p>
          <a:p>
            <a:pPr marL="174625" indent="-174625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Blip>
                <a:blip r:embed="rId3"/>
              </a:buBlip>
              <a:defRPr/>
            </a:pPr>
            <a:r>
              <a:rPr lang="nl-NL" sz="2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Focus on what you know: </a:t>
            </a:r>
            <a:r>
              <a:rPr lang="nl-NL" sz="2200" dirty="0" err="1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oncology</a:t>
            </a:r>
            <a:endParaRPr lang="nl-NL" sz="2200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 marL="0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/>
            </a:pPr>
            <a:r>
              <a:rPr lang="nl-NL" sz="2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Active </a:t>
            </a:r>
            <a:r>
              <a:rPr lang="nl-NL" sz="2200" dirty="0" err="1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role</a:t>
            </a:r>
            <a:r>
              <a:rPr lang="nl-NL" sz="2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(</a:t>
            </a:r>
            <a:r>
              <a:rPr lang="nl-NL" sz="2200" dirty="0" err="1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strategy</a:t>
            </a:r>
            <a:r>
              <a:rPr lang="nl-NL" sz="2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, studies, IP) </a:t>
            </a:r>
          </a:p>
          <a:p>
            <a:pPr marL="0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Blip>
                <a:blip r:embed="rId3"/>
              </a:buBlip>
              <a:defRPr/>
            </a:pPr>
            <a:r>
              <a:rPr lang="nl-NL" sz="2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</a:t>
            </a:r>
            <a:r>
              <a:rPr lang="nl-NL" sz="2200" dirty="0" err="1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Obtain</a:t>
            </a:r>
            <a:r>
              <a:rPr lang="nl-NL" sz="2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</a:t>
            </a:r>
            <a:r>
              <a:rPr lang="nl-NL" sz="2200" dirty="0" err="1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substantial</a:t>
            </a:r>
            <a:r>
              <a:rPr lang="nl-NL" sz="2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</a:t>
            </a:r>
            <a:r>
              <a:rPr lang="nl-NL" sz="2200" dirty="0" err="1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stake</a:t>
            </a:r>
            <a:endParaRPr lang="nl-NL" sz="2200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 marL="0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Blip>
                <a:blip r:embed="rId3"/>
              </a:buBlip>
              <a:defRPr/>
            </a:pPr>
            <a:r>
              <a:rPr lang="nl-NL" sz="2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No direct </a:t>
            </a:r>
            <a:r>
              <a:rPr lang="nl-NL" sz="2200" dirty="0" err="1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shareholding</a:t>
            </a:r>
            <a:r>
              <a:rPr lang="nl-NL" sz="2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</a:t>
            </a:r>
            <a:r>
              <a:rPr lang="nl-NL" sz="2200" dirty="0" err="1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by</a:t>
            </a:r>
            <a:r>
              <a:rPr lang="nl-NL" sz="2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the   </a:t>
            </a:r>
          </a:p>
          <a:p>
            <a:pPr marL="0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nl-NL" sz="2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   research </a:t>
            </a:r>
            <a:r>
              <a:rPr lang="nl-NL" sz="2200" dirty="0" err="1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institute</a:t>
            </a:r>
            <a:r>
              <a:rPr lang="nl-NL" sz="2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41987" name="Content Placeholder 5"/>
          <p:cNvSpPr>
            <a:spLocks noGrp="1"/>
          </p:cNvSpPr>
          <p:nvPr>
            <p:ph sz="half" idx="2"/>
          </p:nvPr>
        </p:nvSpPr>
        <p:spPr>
          <a:xfrm>
            <a:off x="4859338" y="1349375"/>
            <a:ext cx="3852862" cy="4319588"/>
          </a:xfrm>
        </p:spPr>
        <p:txBody>
          <a:bodyPr>
            <a:normAutofit/>
          </a:bodyPr>
          <a:lstStyle/>
          <a:p>
            <a:pPr marL="0" indent="0" eaLnBrk="1" hangingPunct="1"/>
            <a:endParaRPr lang="nl-NL" smtClean="0">
              <a:ea typeface="ＭＳ Ｐゴシック" pitchFamily="34" charset="-128"/>
            </a:endParaRPr>
          </a:p>
          <a:p>
            <a:pPr marL="0" indent="0" eaLnBrk="1" hangingPunct="1"/>
            <a:endParaRPr lang="nl-NL" smtClean="0">
              <a:ea typeface="ＭＳ Ｐゴシック" pitchFamily="34" charset="-128"/>
            </a:endParaRPr>
          </a:p>
        </p:txBody>
      </p:sp>
      <p:sp>
        <p:nvSpPr>
          <p:cNvPr id="41988" name="Tijdelijke aanduiding voor dianummer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24F72AC-A8B1-456F-A6F5-D2D09A20ED60}" type="slidenum">
              <a:rPr lang="en-US"/>
              <a:pPr/>
              <a:t>3</a:t>
            </a:fld>
            <a:endParaRPr lang="en-US"/>
          </a:p>
        </p:txBody>
      </p:sp>
      <p:pic>
        <p:nvPicPr>
          <p:cNvPr id="41989" name="Picture 3" descr="aglaia-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4813"/>
            <a:ext cx="503238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jdelijke aanduiding voor inhoud 2"/>
          <p:cNvSpPr txBox="1">
            <a:spLocks/>
          </p:cNvSpPr>
          <p:nvPr/>
        </p:nvSpPr>
        <p:spPr bwMode="black">
          <a:xfrm>
            <a:off x="4859338" y="1628775"/>
            <a:ext cx="3852862" cy="4103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2000" tIns="0">
            <a:normAutofit/>
          </a:bodyPr>
          <a:lstStyle/>
          <a:p>
            <a:pPr marL="174625" indent="-174625">
              <a:lnSpc>
                <a:spcPct val="125000"/>
              </a:lnSpc>
              <a:spcBef>
                <a:spcPct val="20000"/>
              </a:spcBef>
              <a:buFont typeface="Arial" pitchFamily="34" charset="0"/>
              <a:buBlip>
                <a:blip r:embed="rId3"/>
              </a:buBlip>
              <a:defRPr/>
            </a:pPr>
            <a:r>
              <a:rPr lang="nl-NL" sz="2200" dirty="0">
                <a:solidFill>
                  <a:srgbClr val="002060"/>
                </a:solidFill>
                <a:latin typeface="+mn-lt"/>
                <a:ea typeface="+mn-ea"/>
              </a:rPr>
              <a:t> </a:t>
            </a:r>
            <a:r>
              <a:rPr lang="nl-NL" sz="2200" dirty="0" err="1">
                <a:solidFill>
                  <a:srgbClr val="002060"/>
                </a:solidFill>
                <a:latin typeface="+mn-lt"/>
                <a:ea typeface="+mn-ea"/>
              </a:rPr>
              <a:t>Build</a:t>
            </a:r>
            <a:r>
              <a:rPr lang="nl-NL" sz="2200" dirty="0">
                <a:solidFill>
                  <a:srgbClr val="002060"/>
                </a:solidFill>
                <a:latin typeface="+mn-lt"/>
                <a:ea typeface="+mn-ea"/>
              </a:rPr>
              <a:t> investment </a:t>
            </a:r>
            <a:r>
              <a:rPr lang="nl-NL" sz="2200" dirty="0" smtClean="0">
                <a:solidFill>
                  <a:srgbClr val="002060"/>
                </a:solidFill>
                <a:latin typeface="+mn-lt"/>
                <a:ea typeface="+mn-ea"/>
              </a:rPr>
              <a:t>consortia as </a:t>
            </a:r>
            <a:endParaRPr lang="nl-NL" sz="2200" dirty="0">
              <a:solidFill>
                <a:srgbClr val="002060"/>
              </a:solidFill>
              <a:latin typeface="+mn-lt"/>
              <a:ea typeface="+mn-ea"/>
            </a:endParaRPr>
          </a:p>
          <a:p>
            <a:pPr marL="174625" indent="-174625">
              <a:lnSpc>
                <a:spcPct val="125000"/>
              </a:lnSpc>
              <a:spcBef>
                <a:spcPct val="20000"/>
              </a:spcBef>
              <a:defRPr/>
            </a:pPr>
            <a:r>
              <a:rPr lang="nl-NL" sz="2200" dirty="0">
                <a:solidFill>
                  <a:srgbClr val="002060"/>
                </a:solidFill>
                <a:latin typeface="+mn-lt"/>
                <a:ea typeface="+mn-ea"/>
              </a:rPr>
              <a:t>    </a:t>
            </a:r>
            <a:r>
              <a:rPr lang="nl-NL" sz="2200" dirty="0" err="1" smtClean="0">
                <a:solidFill>
                  <a:srgbClr val="002060"/>
                </a:solidFill>
                <a:latin typeface="+mn-lt"/>
                <a:ea typeface="+mn-ea"/>
              </a:rPr>
              <a:t>early</a:t>
            </a:r>
            <a:r>
              <a:rPr lang="nl-NL" sz="2200" dirty="0" smtClean="0">
                <a:solidFill>
                  <a:srgbClr val="002060"/>
                </a:solidFill>
                <a:latin typeface="+mn-lt"/>
                <a:ea typeface="+mn-ea"/>
              </a:rPr>
              <a:t> as </a:t>
            </a:r>
            <a:r>
              <a:rPr lang="nl-NL" sz="2200" dirty="0" err="1">
                <a:solidFill>
                  <a:srgbClr val="002060"/>
                </a:solidFill>
                <a:latin typeface="+mn-lt"/>
                <a:ea typeface="+mn-ea"/>
              </a:rPr>
              <a:t>possible</a:t>
            </a:r>
            <a:endParaRPr lang="nl-NL" sz="2200" dirty="0">
              <a:solidFill>
                <a:srgbClr val="002060"/>
              </a:solidFill>
              <a:latin typeface="+mn-lt"/>
              <a:ea typeface="+mn-ea"/>
            </a:endParaRPr>
          </a:p>
          <a:p>
            <a:pPr marL="174625" indent="-174625">
              <a:lnSpc>
                <a:spcPct val="125000"/>
              </a:lnSpc>
              <a:spcBef>
                <a:spcPct val="20000"/>
              </a:spcBef>
              <a:buFont typeface="Arial" pitchFamily="34" charset="0"/>
              <a:buBlip>
                <a:blip r:embed="rId3"/>
              </a:buBlip>
              <a:defRPr/>
            </a:pPr>
            <a:r>
              <a:rPr lang="nl-NL" sz="2200" dirty="0">
                <a:solidFill>
                  <a:srgbClr val="002060"/>
                </a:solidFill>
                <a:latin typeface="+mn-lt"/>
                <a:ea typeface="+mn-ea"/>
              </a:rPr>
              <a:t> Reserve larger portion </a:t>
            </a:r>
            <a:r>
              <a:rPr lang="nl-NL" sz="2200" dirty="0" err="1">
                <a:solidFill>
                  <a:srgbClr val="002060"/>
                </a:solidFill>
                <a:latin typeface="+mn-lt"/>
                <a:ea typeface="+mn-ea"/>
              </a:rPr>
              <a:t>for</a:t>
            </a:r>
            <a:r>
              <a:rPr lang="nl-NL" sz="2200" dirty="0">
                <a:solidFill>
                  <a:srgbClr val="002060"/>
                </a:solidFill>
                <a:latin typeface="+mn-lt"/>
                <a:ea typeface="+mn-ea"/>
              </a:rPr>
              <a:t> </a:t>
            </a:r>
          </a:p>
          <a:p>
            <a:pPr marL="174625" indent="-174625">
              <a:lnSpc>
                <a:spcPct val="125000"/>
              </a:lnSpc>
              <a:spcBef>
                <a:spcPct val="20000"/>
              </a:spcBef>
              <a:defRPr/>
            </a:pPr>
            <a:r>
              <a:rPr lang="nl-NL" sz="2200" dirty="0">
                <a:solidFill>
                  <a:srgbClr val="002060"/>
                </a:solidFill>
                <a:latin typeface="+mn-lt"/>
                <a:ea typeface="+mn-ea"/>
              </a:rPr>
              <a:t>    </a:t>
            </a:r>
            <a:r>
              <a:rPr lang="nl-NL" sz="2200" dirty="0" err="1">
                <a:solidFill>
                  <a:srgbClr val="002060"/>
                </a:solidFill>
                <a:latin typeface="+mn-lt"/>
                <a:ea typeface="+mn-ea"/>
              </a:rPr>
              <a:t>follow-on</a:t>
            </a:r>
            <a:r>
              <a:rPr lang="nl-NL" sz="2200" dirty="0">
                <a:solidFill>
                  <a:srgbClr val="002060"/>
                </a:solidFill>
                <a:latin typeface="+mn-lt"/>
                <a:ea typeface="+mn-ea"/>
              </a:rPr>
              <a:t> </a:t>
            </a:r>
            <a:r>
              <a:rPr lang="nl-NL" sz="2200" dirty="0" err="1">
                <a:solidFill>
                  <a:srgbClr val="002060"/>
                </a:solidFill>
                <a:latin typeface="+mn-lt"/>
                <a:ea typeface="+mn-ea"/>
              </a:rPr>
              <a:t>investments</a:t>
            </a:r>
            <a:endParaRPr lang="nl-NL" sz="2200" dirty="0">
              <a:solidFill>
                <a:srgbClr val="002060"/>
              </a:solidFill>
              <a:latin typeface="+mn-lt"/>
              <a:ea typeface="+mn-ea"/>
            </a:endParaRPr>
          </a:p>
          <a:p>
            <a:pPr marL="174625" indent="-174625">
              <a:lnSpc>
                <a:spcPct val="125000"/>
              </a:lnSpc>
              <a:spcBef>
                <a:spcPct val="20000"/>
              </a:spcBef>
              <a:buFont typeface="Arial" pitchFamily="34" charset="0"/>
              <a:buBlip>
                <a:blip r:embed="rId3"/>
              </a:buBlip>
              <a:defRPr/>
            </a:pPr>
            <a:r>
              <a:rPr lang="nl-NL" sz="2200" dirty="0">
                <a:solidFill>
                  <a:srgbClr val="002060"/>
                </a:solidFill>
                <a:latin typeface="+mn-lt"/>
                <a:ea typeface="+mn-ea"/>
              </a:rPr>
              <a:t> Start business </a:t>
            </a:r>
            <a:r>
              <a:rPr lang="nl-NL" sz="2200" dirty="0" err="1">
                <a:solidFill>
                  <a:srgbClr val="002060"/>
                </a:solidFill>
                <a:latin typeface="+mn-lt"/>
                <a:ea typeface="+mn-ea"/>
              </a:rPr>
              <a:t>development</a:t>
            </a:r>
            <a:endParaRPr lang="nl-NL" sz="2200" dirty="0">
              <a:solidFill>
                <a:srgbClr val="002060"/>
              </a:solidFill>
              <a:latin typeface="+mn-lt"/>
              <a:ea typeface="+mn-ea"/>
            </a:endParaRPr>
          </a:p>
          <a:p>
            <a:pPr marL="174625" indent="-174625">
              <a:lnSpc>
                <a:spcPct val="125000"/>
              </a:lnSpc>
              <a:spcBef>
                <a:spcPct val="20000"/>
              </a:spcBef>
              <a:defRPr/>
            </a:pPr>
            <a:r>
              <a:rPr lang="nl-NL" sz="2200" dirty="0">
                <a:solidFill>
                  <a:srgbClr val="002060"/>
                </a:solidFill>
                <a:latin typeface="+mn-lt"/>
                <a:ea typeface="+mn-ea"/>
              </a:rPr>
              <a:t>    </a:t>
            </a:r>
            <a:r>
              <a:rPr lang="nl-NL" sz="2200" dirty="0" err="1">
                <a:solidFill>
                  <a:srgbClr val="002060"/>
                </a:solidFill>
                <a:latin typeface="+mn-lt"/>
                <a:ea typeface="+mn-ea"/>
              </a:rPr>
              <a:t>process</a:t>
            </a:r>
            <a:r>
              <a:rPr lang="nl-NL" sz="2200" dirty="0">
                <a:solidFill>
                  <a:srgbClr val="002060"/>
                </a:solidFill>
                <a:latin typeface="+mn-lt"/>
                <a:ea typeface="+mn-ea"/>
              </a:rPr>
              <a:t> </a:t>
            </a:r>
            <a:r>
              <a:rPr lang="nl-NL" sz="2200" dirty="0" err="1">
                <a:solidFill>
                  <a:srgbClr val="002060"/>
                </a:solidFill>
                <a:latin typeface="+mn-lt"/>
                <a:ea typeface="+mn-ea"/>
              </a:rPr>
              <a:t>asap</a:t>
            </a:r>
            <a:endParaRPr lang="nl-NL" sz="2200" dirty="0">
              <a:solidFill>
                <a:srgbClr val="002060"/>
              </a:solidFill>
              <a:latin typeface="+mn-lt"/>
              <a:ea typeface="+mn-ea"/>
            </a:endParaRPr>
          </a:p>
          <a:p>
            <a:pPr marL="174625" indent="-174625">
              <a:lnSpc>
                <a:spcPct val="125000"/>
              </a:lnSpc>
              <a:spcBef>
                <a:spcPct val="20000"/>
              </a:spcBef>
              <a:buFont typeface="Arial" pitchFamily="34" charset="0"/>
              <a:buBlip>
                <a:blip r:embed="rId3"/>
              </a:buBlip>
              <a:defRPr/>
            </a:pPr>
            <a:r>
              <a:rPr lang="nl-NL" sz="2200" dirty="0">
                <a:solidFill>
                  <a:srgbClr val="002060"/>
                </a:solidFill>
                <a:latin typeface="+mn-lt"/>
                <a:ea typeface="+mn-ea"/>
              </a:rPr>
              <a:t> </a:t>
            </a:r>
            <a:r>
              <a:rPr lang="nl-NL" sz="2200" dirty="0" err="1">
                <a:solidFill>
                  <a:srgbClr val="002060"/>
                </a:solidFill>
                <a:latin typeface="+mn-lt"/>
                <a:ea typeface="+mn-ea"/>
              </a:rPr>
              <a:t>Attract</a:t>
            </a:r>
            <a:r>
              <a:rPr lang="nl-NL" sz="2200" dirty="0">
                <a:solidFill>
                  <a:srgbClr val="002060"/>
                </a:solidFill>
                <a:latin typeface="+mn-lt"/>
                <a:ea typeface="+mn-ea"/>
              </a:rPr>
              <a:t> management earlier</a:t>
            </a:r>
          </a:p>
          <a:p>
            <a:pPr marL="174625" indent="-174625">
              <a:lnSpc>
                <a:spcPct val="125000"/>
              </a:lnSpc>
              <a:spcBef>
                <a:spcPct val="20000"/>
              </a:spcBef>
              <a:buFont typeface="Arial" pitchFamily="34" charset="0"/>
              <a:buBlip>
                <a:blip r:embed="rId3"/>
              </a:buBlip>
              <a:defRPr/>
            </a:pPr>
            <a:r>
              <a:rPr lang="nl-NL" sz="2200" dirty="0">
                <a:solidFill>
                  <a:srgbClr val="002060"/>
                </a:solidFill>
                <a:latin typeface="+mn-lt"/>
                <a:ea typeface="+mn-ea"/>
              </a:rPr>
              <a:t> </a:t>
            </a:r>
            <a:r>
              <a:rPr lang="nl-NL" sz="2200" dirty="0" err="1">
                <a:solidFill>
                  <a:srgbClr val="002060"/>
                </a:solidFill>
                <a:latin typeface="+mn-lt"/>
                <a:ea typeface="+mn-ea"/>
              </a:rPr>
              <a:t>Install</a:t>
            </a:r>
            <a:r>
              <a:rPr lang="nl-NL" sz="2200" dirty="0">
                <a:solidFill>
                  <a:srgbClr val="002060"/>
                </a:solidFill>
                <a:latin typeface="+mn-lt"/>
                <a:ea typeface="+mn-ea"/>
              </a:rPr>
              <a:t> SAB </a:t>
            </a:r>
            <a:r>
              <a:rPr lang="nl-NL" sz="2200" dirty="0" smtClean="0">
                <a:solidFill>
                  <a:srgbClr val="002060"/>
                </a:solidFill>
                <a:latin typeface="+mn-lt"/>
                <a:ea typeface="+mn-ea"/>
              </a:rPr>
              <a:t>at </a:t>
            </a:r>
            <a:r>
              <a:rPr lang="nl-NL" sz="2200" dirty="0" err="1">
                <a:solidFill>
                  <a:srgbClr val="002060"/>
                </a:solidFill>
                <a:latin typeface="+mn-lt"/>
                <a:ea typeface="+mn-ea"/>
              </a:rPr>
              <a:t>day</a:t>
            </a:r>
            <a:r>
              <a:rPr lang="nl-NL" sz="2200" dirty="0">
                <a:solidFill>
                  <a:srgbClr val="002060"/>
                </a:solidFill>
                <a:latin typeface="+mn-lt"/>
                <a:ea typeface="+mn-ea"/>
              </a:rPr>
              <a:t> </a:t>
            </a:r>
            <a:r>
              <a:rPr lang="nl-NL" sz="2200" dirty="0" err="1">
                <a:solidFill>
                  <a:srgbClr val="002060"/>
                </a:solidFill>
                <a:latin typeface="+mn-lt"/>
                <a:ea typeface="+mn-ea"/>
              </a:rPr>
              <a:t>one</a:t>
            </a:r>
            <a:endParaRPr lang="nl-NL" sz="2200" dirty="0">
              <a:solidFill>
                <a:srgbClr val="002060"/>
              </a:solidFill>
              <a:latin typeface="+mn-lt"/>
              <a:ea typeface="+mn-ea"/>
            </a:endParaRPr>
          </a:p>
          <a:p>
            <a:pPr fontAlgn="auto">
              <a:lnSpc>
                <a:spcPts val="2200"/>
              </a:lnSpc>
              <a:spcBef>
                <a:spcPts val="0"/>
              </a:spcBef>
              <a:spcAft>
                <a:spcPts val="1700"/>
              </a:spcAft>
              <a:buFont typeface="Arial" pitchFamily="34" charset="0"/>
              <a:buNone/>
              <a:defRPr/>
            </a:pPr>
            <a:endParaRPr lang="nl-NL" sz="2200" dirty="0">
              <a:solidFill>
                <a:srgbClr val="002060"/>
              </a:solidFill>
              <a:latin typeface="+mn-lt"/>
              <a:ea typeface="+mn-ea"/>
            </a:endParaRPr>
          </a:p>
        </p:txBody>
      </p:sp>
      <p:sp>
        <p:nvSpPr>
          <p:cNvPr id="17416" name="TextBox 7"/>
          <p:cNvSpPr txBox="1">
            <a:spLocks noChangeArrowheads="1"/>
          </p:cNvSpPr>
          <p:nvPr/>
        </p:nvSpPr>
        <p:spPr bwMode="auto">
          <a:xfrm>
            <a:off x="539750" y="1196975"/>
            <a:ext cx="2232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nl-NL" sz="2000" b="1" dirty="0">
                <a:latin typeface="+mn-lt"/>
                <a:ea typeface="+mn-ea"/>
                <a:cs typeface="Arial" pitchFamily="34" charset="0"/>
              </a:rPr>
              <a:t>Best </a:t>
            </a:r>
            <a:r>
              <a:rPr lang="nl-NL" sz="2000" b="1" dirty="0" err="1">
                <a:latin typeface="+mn-lt"/>
                <a:ea typeface="+mn-ea"/>
                <a:cs typeface="Arial" pitchFamily="34" charset="0"/>
              </a:rPr>
              <a:t>practices</a:t>
            </a:r>
            <a:endParaRPr lang="nl-NL" sz="2000" b="1" dirty="0"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41992" name="TextBox 8"/>
          <p:cNvSpPr txBox="1">
            <a:spLocks noChangeArrowheads="1"/>
          </p:cNvSpPr>
          <p:nvPr/>
        </p:nvSpPr>
        <p:spPr bwMode="auto">
          <a:xfrm>
            <a:off x="4859338" y="1196975"/>
            <a:ext cx="2232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b="1"/>
              <a:t>Lessons learned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79512" y="6376243"/>
            <a:ext cx="514350" cy="365125"/>
          </a:xfrm>
        </p:spPr>
        <p:txBody>
          <a:bodyPr/>
          <a:lstStyle/>
          <a:p>
            <a:fld id="{84AA3533-997E-4965-A2EC-B75AB2870D96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" name="Picture 3" descr="aglaia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8266" y="422097"/>
            <a:ext cx="503238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911504" y="240328"/>
            <a:ext cx="7633097" cy="8509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   Aglaia pursues impact</a:t>
            </a:r>
            <a:r>
              <a:rPr lang="en-US" i="1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 </a:t>
            </a:r>
            <a:endParaRPr lang="en-US" i="1" dirty="0">
              <a:solidFill>
                <a:schemeClr val="tx2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5148832" y="1268760"/>
            <a:ext cx="3887664" cy="136815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170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0"/>
                <a:cs typeface="ＭＳ Ｐゴシック" charset="0"/>
              </a:defRPr>
            </a:lvl1pPr>
            <a:lvl2pPr marL="269875" indent="-269875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1700"/>
              </a:spcAft>
              <a:buClr>
                <a:schemeClr val="accent2"/>
              </a:buClr>
              <a:buFont typeface="Arial" pitchFamily="34" charset="0"/>
              <a:buChar char="•"/>
              <a:tabLst>
                <a:tab pos="269875" algn="l"/>
              </a:tabLs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0"/>
                <a:cs typeface="+mn-cs"/>
              </a:defRPr>
            </a:lvl2pPr>
            <a:lvl3pPr marL="539750" indent="-269875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1700"/>
              </a:spcAft>
              <a:buClr>
                <a:schemeClr val="accent2"/>
              </a:buClr>
              <a:buFont typeface="Arial" pitchFamily="34" charset="0"/>
              <a:buChar char="–"/>
              <a:tabLst>
                <a:tab pos="539750" algn="l"/>
              </a:tabLs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0"/>
                <a:cs typeface="+mn-cs"/>
              </a:defRPr>
            </a:lvl3pPr>
            <a:lvl4pPr marL="809625" indent="-269875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1700"/>
              </a:spcAft>
              <a:buFont typeface="Arial" pitchFamily="34" charset="0"/>
              <a:buChar char="•"/>
              <a:tabLst>
                <a:tab pos="809625" algn="l"/>
              </a:tabLs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0"/>
                <a:cs typeface="+mn-cs"/>
              </a:defRPr>
            </a:lvl4pPr>
            <a:lvl5pPr marL="1079500" indent="-269875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1700"/>
              </a:spcAft>
              <a:buFont typeface="Arial" pitchFamily="34" charset="0"/>
              <a:buChar char="–"/>
              <a:tabLst>
                <a:tab pos="1349375" algn="l"/>
              </a:tabLs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6670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Blip>
                <a:blip r:embed="rId4"/>
              </a:buBlip>
              <a:defRPr/>
            </a:pPr>
            <a:r>
              <a:rPr lang="en-US" sz="2400" smtClean="0">
                <a:solidFill>
                  <a:srgbClr val="002F60"/>
                </a:solidFill>
                <a:latin typeface="+mj-lt"/>
                <a:cs typeface="Arial" pitchFamily="34" charset="0"/>
              </a:rPr>
              <a:t>Improve Quality of Life of cancer patients</a:t>
            </a:r>
          </a:p>
          <a:p>
            <a:pPr marL="266700" lvl="0" indent="-26670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/>
            </a:pPr>
            <a:r>
              <a:rPr lang="en-US" sz="2400" smtClean="0">
                <a:solidFill>
                  <a:srgbClr val="002F60"/>
                </a:solidFill>
                <a:latin typeface="+mj-lt"/>
              </a:rPr>
              <a:t>Improve</a:t>
            </a:r>
            <a:r>
              <a:rPr lang="en-US" sz="2400" smtClean="0">
                <a:solidFill>
                  <a:srgbClr val="002F60"/>
                </a:solidFill>
                <a:latin typeface="+mj-lt"/>
                <a:cs typeface="Arial" pitchFamily="34" charset="0"/>
              </a:rPr>
              <a:t> life expectancy </a:t>
            </a:r>
            <a:r>
              <a:rPr lang="en-US" sz="2400" smtClean="0">
                <a:solidFill>
                  <a:srgbClr val="002F60"/>
                </a:solidFill>
                <a:latin typeface="+mj-lt"/>
              </a:rPr>
              <a:t>of cancer patients</a:t>
            </a:r>
          </a:p>
          <a:p>
            <a:pPr marL="266700" lvl="0" indent="-26670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/>
            </a:pPr>
            <a:r>
              <a:rPr lang="en-US" sz="2400" smtClean="0">
                <a:solidFill>
                  <a:srgbClr val="002F60"/>
                </a:solidFill>
                <a:latin typeface="+mj-lt"/>
              </a:rPr>
              <a:t>Early access to experimental medicine</a:t>
            </a:r>
          </a:p>
          <a:p>
            <a:pPr marL="0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en-US" sz="2400" smtClean="0">
              <a:solidFill>
                <a:srgbClr val="002F60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6" name="Picture 5" descr="medicijnen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070018"/>
            <a:ext cx="2880320" cy="3007054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3491880" y="1916832"/>
            <a:ext cx="720080" cy="129614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467544" y="4941168"/>
            <a:ext cx="4392488" cy="136815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170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0"/>
                <a:cs typeface="ＭＳ Ｐゴシック" charset="0"/>
              </a:defRPr>
            </a:lvl1pPr>
            <a:lvl2pPr marL="269875" indent="-269875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1700"/>
              </a:spcAft>
              <a:buClr>
                <a:schemeClr val="accent2"/>
              </a:buClr>
              <a:buFont typeface="Arial" pitchFamily="34" charset="0"/>
              <a:buChar char="•"/>
              <a:tabLst>
                <a:tab pos="269875" algn="l"/>
              </a:tabLs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0"/>
                <a:cs typeface="+mn-cs"/>
              </a:defRPr>
            </a:lvl2pPr>
            <a:lvl3pPr marL="539750" indent="-269875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1700"/>
              </a:spcAft>
              <a:buClr>
                <a:schemeClr val="accent2"/>
              </a:buClr>
              <a:buFont typeface="Arial" pitchFamily="34" charset="0"/>
              <a:buChar char="–"/>
              <a:tabLst>
                <a:tab pos="539750" algn="l"/>
              </a:tabLs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0"/>
                <a:cs typeface="+mn-cs"/>
              </a:defRPr>
            </a:lvl3pPr>
            <a:lvl4pPr marL="809625" indent="-269875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1700"/>
              </a:spcAft>
              <a:buFont typeface="Arial" pitchFamily="34" charset="0"/>
              <a:buChar char="•"/>
              <a:tabLst>
                <a:tab pos="809625" algn="l"/>
              </a:tabLs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0"/>
                <a:cs typeface="+mn-cs"/>
              </a:defRPr>
            </a:lvl4pPr>
            <a:lvl5pPr marL="1079500" indent="-269875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1700"/>
              </a:spcAft>
              <a:buFont typeface="Arial" pitchFamily="34" charset="0"/>
              <a:buChar char="–"/>
              <a:tabLst>
                <a:tab pos="1349375" algn="l"/>
              </a:tabLst>
              <a:defRPr kern="1200">
                <a:solidFill>
                  <a:schemeClr val="tx1"/>
                </a:solidFill>
                <a:latin typeface="Arial" pitchFamily="34" charset="0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6670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Blip>
                <a:blip r:embed="rId4"/>
              </a:buBlip>
              <a:defRPr/>
            </a:pPr>
            <a:r>
              <a:rPr lang="en-US" sz="2400" smtClean="0">
                <a:solidFill>
                  <a:srgbClr val="002F60"/>
                </a:solidFill>
                <a:latin typeface="+mj-lt"/>
                <a:cs typeface="Arial" pitchFamily="34" charset="0"/>
              </a:rPr>
              <a:t>Impact large patient population</a:t>
            </a:r>
          </a:p>
          <a:p>
            <a:pPr marL="266700" indent="-26670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Blip>
                <a:blip r:embed="rId4"/>
              </a:buBlip>
              <a:defRPr/>
            </a:pPr>
            <a:r>
              <a:rPr lang="en-US" sz="2400" smtClean="0">
                <a:solidFill>
                  <a:srgbClr val="002F60"/>
                </a:solidFill>
                <a:latin typeface="+mj-lt"/>
                <a:cs typeface="Arial" pitchFamily="34" charset="0"/>
              </a:rPr>
              <a:t>Ensure long term economic sustainability</a:t>
            </a:r>
            <a:endParaRPr lang="en-US" sz="2400" smtClean="0">
              <a:solidFill>
                <a:srgbClr val="002F60"/>
              </a:solidFill>
              <a:latin typeface="+mj-lt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1115616" y="4293096"/>
            <a:ext cx="1368152" cy="576064"/>
          </a:xfrm>
          <a:prstGeom prst="downArrow">
            <a:avLst>
              <a:gd name="adj1" fmla="val 57945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51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 Aglaia Biomedical Ventures">
  <a:themeElements>
    <a:clrScheme name="Kleurenschema Aglaia">
      <a:dk1>
        <a:srgbClr val="002F60"/>
      </a:dk1>
      <a:lt1>
        <a:srgbClr val="FFFFFF"/>
      </a:lt1>
      <a:dk2>
        <a:srgbClr val="002F60"/>
      </a:dk2>
      <a:lt2>
        <a:srgbClr val="FFFFFF"/>
      </a:lt2>
      <a:accent1>
        <a:srgbClr val="002F60"/>
      </a:accent1>
      <a:accent2>
        <a:srgbClr val="DF0030"/>
      </a:accent2>
      <a:accent3>
        <a:srgbClr val="CFD0D1"/>
      </a:accent3>
      <a:accent4>
        <a:srgbClr val="0054A8"/>
      </a:accent4>
      <a:accent5>
        <a:srgbClr val="3B9DFF"/>
      </a:accent5>
      <a:accent6>
        <a:srgbClr val="9E0022"/>
      </a:accent6>
      <a:hlink>
        <a:srgbClr val="000000"/>
      </a:hlink>
      <a:folHlink>
        <a:srgbClr val="969696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Aglaia Biomedical Ventures</Template>
  <TotalTime>4502</TotalTime>
  <Words>209</Words>
  <Application>Microsoft Office PowerPoint</Application>
  <PresentationFormat>Diavoorstelling (4:3)</PresentationFormat>
  <Paragraphs>60</Paragraphs>
  <Slides>4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ＭＳ Ｐゴシック</vt:lpstr>
      <vt:lpstr>Arial</vt:lpstr>
      <vt:lpstr>Calibri</vt:lpstr>
      <vt:lpstr>Presentation Aglaia Biomedical Ventures</vt:lpstr>
      <vt:lpstr>   Cancer Outlook</vt:lpstr>
      <vt:lpstr>PowerPoint-presentatie</vt:lpstr>
      <vt:lpstr>   Best Practices and lessons learned</vt:lpstr>
      <vt:lpstr>   Aglaia pursues impact </vt:lpstr>
    </vt:vector>
  </TitlesOfParts>
  <Company>Aglaia-Biomedical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Presentatie VLB</dc:title>
  <dc:creator>M. Krul</dc:creator>
  <cp:lastModifiedBy>Eric van der Putten</cp:lastModifiedBy>
  <cp:revision>437</cp:revision>
  <cp:lastPrinted>2015-10-02T11:40:39Z</cp:lastPrinted>
  <dcterms:created xsi:type="dcterms:W3CDTF">2010-11-22T10:01:46Z</dcterms:created>
  <dcterms:modified xsi:type="dcterms:W3CDTF">2015-10-11T21:35:35Z</dcterms:modified>
</cp:coreProperties>
</file>